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64" y="-3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126E484-BF45-4651-A5DE-F4270B12D7AC}" type="datetimeFigureOut">
              <a:rPr kumimoji="1" lang="ja-JP" altLang="en-US" smtClean="0"/>
              <a:pPr/>
              <a:t>2017/1/10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CF49B1A-8AB1-45D6-AD88-502C8DC93A4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6E484-BF45-4651-A5DE-F4270B12D7AC}" type="datetimeFigureOut">
              <a:rPr kumimoji="1" lang="ja-JP" altLang="en-US" smtClean="0"/>
              <a:pPr/>
              <a:t>2017/1/10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49B1A-8AB1-45D6-AD88-502C8DC93A4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p:nvPr/>
        </p:nvSpPr>
        <p:spPr>
          <a:xfrm>
            <a:off x="5940152" y="260648"/>
            <a:ext cx="1512168" cy="360040"/>
          </a:xfrm>
          <a:prstGeom prst="ellipse">
            <a:avLst/>
          </a:prstGeom>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p:cNvSpPr/>
          <p:nvPr/>
        </p:nvSpPr>
        <p:spPr>
          <a:xfrm>
            <a:off x="323528" y="2420888"/>
            <a:ext cx="5040560" cy="4176464"/>
          </a:xfrm>
          <a:prstGeom prst="rect">
            <a:avLst/>
          </a:prstGeom>
          <a:ln w="28575">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２．</a:t>
            </a:r>
            <a:endParaRPr kumimoji="1" lang="ja-JP" altLang="en-US" dirty="0"/>
          </a:p>
        </p:txBody>
      </p:sp>
      <p:sp>
        <p:nvSpPr>
          <p:cNvPr id="2" name="タイトル 1"/>
          <p:cNvSpPr>
            <a:spLocks noGrp="1"/>
          </p:cNvSpPr>
          <p:nvPr>
            <p:ph type="ctrTitle"/>
          </p:nvPr>
        </p:nvSpPr>
        <p:spPr>
          <a:xfrm>
            <a:off x="216024" y="44624"/>
            <a:ext cx="8604448" cy="1224136"/>
          </a:xfrm>
          <a:ln>
            <a:noFill/>
          </a:ln>
        </p:spPr>
        <p:txBody>
          <a:bodyPr>
            <a:normAutofit fontScale="90000"/>
          </a:bodyPr>
          <a:lstStyle/>
          <a:p>
            <a:pPr algn="l"/>
            <a:r>
              <a:rPr lang="ja-JP" altLang="en-US" sz="2000" b="1" dirty="0" smtClean="0"/>
              <a:t>   </a:t>
            </a:r>
            <a:r>
              <a:rPr lang="ja-JP" altLang="en-US" sz="2400" dirty="0" smtClean="0"/>
              <a:t>里山</a:t>
            </a:r>
            <a:r>
              <a:rPr kumimoji="1" lang="ja-JP" altLang="en-US" sz="2400" dirty="0" smtClean="0"/>
              <a:t>農空間からの恵みを</a:t>
            </a:r>
            <a:r>
              <a:rPr kumimoji="1" lang="en-US" altLang="ja-JP" sz="2400" dirty="0" smtClean="0"/>
              <a:t>……</a:t>
            </a:r>
            <a:r>
              <a:rPr kumimoji="1" lang="ja-JP" altLang="en-US" sz="2400" dirty="0" smtClean="0"/>
              <a:t>　　　　　　　　　　　　</a:t>
            </a:r>
            <a:r>
              <a:rPr kumimoji="1" lang="en-US" altLang="ja-JP" sz="2400" dirty="0" err="1" smtClean="0"/>
              <a:t>OPENcafé</a:t>
            </a:r>
            <a:r>
              <a:rPr kumimoji="1" lang="en-US" altLang="ja-JP" sz="1800" dirty="0" smtClean="0"/>
              <a:t/>
            </a:r>
            <a:br>
              <a:rPr kumimoji="1" lang="en-US" altLang="ja-JP" sz="1800" dirty="0" smtClean="0"/>
            </a:br>
            <a:r>
              <a:rPr kumimoji="1" lang="ja-JP" altLang="en-US" sz="3600" dirty="0" smtClean="0"/>
              <a:t>　</a:t>
            </a:r>
            <a:r>
              <a:rPr kumimoji="1" lang="ja-JP" altLang="en-US" sz="2700" dirty="0" smtClean="0"/>
              <a:t>未来への</a:t>
            </a:r>
            <a:r>
              <a:rPr kumimoji="1" lang="ja-JP" altLang="en-US" sz="3100" dirty="0" smtClean="0"/>
              <a:t>～</a:t>
            </a:r>
            <a:r>
              <a:rPr lang="ja-JP" altLang="en-US" sz="3100" dirty="0" smtClean="0"/>
              <a:t>自然と農 保全の仕組みづくり</a:t>
            </a:r>
            <a:r>
              <a:rPr kumimoji="1" lang="ja-JP" altLang="en-US" sz="3100" dirty="0" smtClean="0"/>
              <a:t>～ </a:t>
            </a:r>
            <a:r>
              <a:rPr kumimoji="1" lang="ja-JP" altLang="en-US" sz="2800" dirty="0" smtClean="0"/>
              <a:t>ミーティング</a:t>
            </a:r>
            <a:endParaRPr kumimoji="1" lang="ja-JP" altLang="en-US" sz="2800" dirty="0"/>
          </a:p>
        </p:txBody>
      </p:sp>
      <p:sp>
        <p:nvSpPr>
          <p:cNvPr id="5" name="テキスト ボックス 4"/>
          <p:cNvSpPr txBox="1"/>
          <p:nvPr/>
        </p:nvSpPr>
        <p:spPr>
          <a:xfrm>
            <a:off x="5652120" y="2239704"/>
            <a:ext cx="3096344" cy="1477328"/>
          </a:xfrm>
          <a:prstGeom prst="rect">
            <a:avLst/>
          </a:prstGeom>
          <a:noFill/>
        </p:spPr>
        <p:txBody>
          <a:bodyPr wrap="square" rtlCol="0">
            <a:spAutoFit/>
          </a:bodyPr>
          <a:lstStyle/>
          <a:p>
            <a:r>
              <a:rPr kumimoji="1" lang="ja-JP" altLang="en-US" dirty="0" smtClean="0"/>
              <a:t>・日時：　</a:t>
            </a:r>
            <a:r>
              <a:rPr kumimoji="1" lang="en-US" altLang="ja-JP" dirty="0" smtClean="0"/>
              <a:t>1</a:t>
            </a:r>
            <a:r>
              <a:rPr kumimoji="1" lang="ja-JP" altLang="en-US" dirty="0" smtClean="0"/>
              <a:t>月</a:t>
            </a:r>
            <a:r>
              <a:rPr kumimoji="1" lang="en-US" altLang="ja-JP" dirty="0" smtClean="0"/>
              <a:t>14</a:t>
            </a:r>
            <a:r>
              <a:rPr kumimoji="1" lang="ja-JP" altLang="en-US" dirty="0" smtClean="0"/>
              <a:t>日（土）</a:t>
            </a:r>
            <a:endParaRPr kumimoji="1" lang="en-US" altLang="ja-JP" dirty="0" smtClean="0"/>
          </a:p>
          <a:p>
            <a:r>
              <a:rPr lang="ja-JP" altLang="en-US" dirty="0"/>
              <a:t>　</a:t>
            </a:r>
            <a:r>
              <a:rPr lang="ja-JP" altLang="en-US" dirty="0" smtClean="0"/>
              <a:t>　　　   </a:t>
            </a:r>
            <a:r>
              <a:rPr lang="en-US" altLang="ja-JP" dirty="0" smtClean="0"/>
              <a:t>14</a:t>
            </a:r>
            <a:r>
              <a:rPr lang="ja-JP" altLang="en-US" dirty="0" smtClean="0"/>
              <a:t>：</a:t>
            </a:r>
            <a:r>
              <a:rPr lang="en-US" altLang="ja-JP" dirty="0" smtClean="0"/>
              <a:t>30</a:t>
            </a:r>
            <a:r>
              <a:rPr kumimoji="1" lang="ja-JP" altLang="en-US" dirty="0" smtClean="0"/>
              <a:t>～</a:t>
            </a:r>
            <a:r>
              <a:rPr kumimoji="1" lang="en-US" altLang="ja-JP" dirty="0" smtClean="0"/>
              <a:t>17</a:t>
            </a:r>
            <a:r>
              <a:rPr kumimoji="1" lang="ja-JP" altLang="en-US" dirty="0" smtClean="0"/>
              <a:t>：</a:t>
            </a:r>
            <a:r>
              <a:rPr kumimoji="1" lang="en-US" altLang="ja-JP" dirty="0" smtClean="0"/>
              <a:t>30</a:t>
            </a:r>
          </a:p>
          <a:p>
            <a:r>
              <a:rPr lang="ja-JP" altLang="en-US" dirty="0" smtClean="0"/>
              <a:t>・場所：   大阪市立大学</a:t>
            </a:r>
            <a:endParaRPr lang="en-US" altLang="ja-JP" dirty="0" smtClean="0"/>
          </a:p>
          <a:p>
            <a:pPr algn="ctr"/>
            <a:r>
              <a:rPr lang="ja-JP" altLang="en-US" dirty="0" smtClean="0"/>
              <a:t>　　　文化交流センター</a:t>
            </a:r>
            <a:endParaRPr lang="en-US" altLang="ja-JP" dirty="0" smtClean="0"/>
          </a:p>
          <a:p>
            <a:pPr algn="ctr"/>
            <a:r>
              <a:rPr lang="ja-JP" altLang="en-US" dirty="0" smtClean="0"/>
              <a:t>　＜大阪駅前第</a:t>
            </a:r>
            <a:r>
              <a:rPr lang="en-US" altLang="ja-JP" dirty="0" smtClean="0"/>
              <a:t>2</a:t>
            </a:r>
            <a:r>
              <a:rPr lang="ja-JP" altLang="en-US" dirty="0" smtClean="0"/>
              <a:t>ビル </a:t>
            </a:r>
            <a:r>
              <a:rPr lang="en-US" altLang="ja-JP" dirty="0" smtClean="0"/>
              <a:t>6</a:t>
            </a:r>
            <a:r>
              <a:rPr lang="ja-JP" altLang="en-US" dirty="0" smtClean="0"/>
              <a:t>Ｆ＞</a:t>
            </a:r>
            <a:endParaRPr kumimoji="1" lang="ja-JP" altLang="en-US" dirty="0"/>
          </a:p>
        </p:txBody>
      </p:sp>
      <p:sp>
        <p:nvSpPr>
          <p:cNvPr id="6" name="テキスト ボックス 5"/>
          <p:cNvSpPr txBox="1"/>
          <p:nvPr/>
        </p:nvSpPr>
        <p:spPr>
          <a:xfrm>
            <a:off x="323528" y="1196752"/>
            <a:ext cx="8568952" cy="1169551"/>
          </a:xfrm>
          <a:prstGeom prst="rect">
            <a:avLst/>
          </a:prstGeom>
          <a:noFill/>
        </p:spPr>
        <p:txBody>
          <a:bodyPr wrap="square" rtlCol="0">
            <a:spAutoFit/>
          </a:bodyPr>
          <a:lstStyle/>
          <a:p>
            <a:r>
              <a:rPr lang="ja-JP" altLang="en-US" sz="1400" dirty="0" smtClean="0"/>
              <a:t>大阪自然環境保全協会＆大阪府民環境会議では、水田を中心とした「農空間」の減少とそれによる生物多様性の低下などを</a:t>
            </a:r>
            <a:r>
              <a:rPr lang="ja-JP" altLang="en-US" sz="1400" smtClean="0"/>
              <a:t>問題視、</a:t>
            </a:r>
            <a:r>
              <a:rPr lang="ja-JP" altLang="en-US" sz="1400" dirty="0" smtClean="0"/>
              <a:t>里山農空間の保全・仕組みづくり活動を始めてきました。これまで約半年間にヒアリングやリサーチ、講演会、見学会などを重ね、新規活動をスタートし一定の＜仕組み＞を描けるようになってきました。</a:t>
            </a:r>
            <a:endParaRPr lang="en-US" altLang="ja-JP" sz="1400" dirty="0" smtClean="0"/>
          </a:p>
          <a:p>
            <a:r>
              <a:rPr lang="ja-JP" altLang="en-US" sz="1400" dirty="0" smtClean="0"/>
              <a:t>今回のミーティングは、それらをいったんまとめて報告・共有し、農の担い手の方々を交えて意見を交換。今後、仕組みや取組みをどのように展開し進化していくべきかを探る集いです。</a:t>
            </a:r>
            <a:endParaRPr lang="en-US" altLang="ja-JP" sz="2000" dirty="0" smtClean="0"/>
          </a:p>
        </p:txBody>
      </p:sp>
      <p:sp>
        <p:nvSpPr>
          <p:cNvPr id="7" name="テキスト ボックス 6"/>
          <p:cNvSpPr txBox="1"/>
          <p:nvPr/>
        </p:nvSpPr>
        <p:spPr>
          <a:xfrm>
            <a:off x="395536" y="2492896"/>
            <a:ext cx="4968552" cy="3970318"/>
          </a:xfrm>
          <a:prstGeom prst="rect">
            <a:avLst/>
          </a:prstGeom>
          <a:noFill/>
        </p:spPr>
        <p:txBody>
          <a:bodyPr wrap="square" rtlCol="0">
            <a:spAutoFit/>
          </a:bodyPr>
          <a:lstStyle/>
          <a:p>
            <a:pPr algn="ctr"/>
            <a:r>
              <a:rPr lang="ja-JP" altLang="en-US" dirty="0" smtClean="0"/>
              <a:t>＊　内容・タイムテーブル　＊</a:t>
            </a:r>
            <a:endParaRPr lang="en-US" altLang="ja-JP" dirty="0" smtClean="0"/>
          </a:p>
          <a:p>
            <a:endParaRPr lang="en-US" altLang="ja-JP" dirty="0" smtClean="0"/>
          </a:p>
          <a:p>
            <a:r>
              <a:rPr lang="en-US" altLang="ja-JP" dirty="0" smtClean="0"/>
              <a:t>14</a:t>
            </a:r>
            <a:r>
              <a:rPr lang="ja-JP" altLang="en-US" dirty="0" smtClean="0"/>
              <a:t>：</a:t>
            </a:r>
            <a:r>
              <a:rPr lang="en-US" altLang="ja-JP" dirty="0" smtClean="0"/>
              <a:t>30</a:t>
            </a:r>
            <a:r>
              <a:rPr lang="ja-JP" altLang="en-US" dirty="0" smtClean="0"/>
              <a:t>　里地農空間の保全・仕組みづくり</a:t>
            </a:r>
            <a:endParaRPr lang="en-US" altLang="ja-JP" dirty="0" smtClean="0"/>
          </a:p>
          <a:p>
            <a:r>
              <a:rPr lang="ja-JP" altLang="en-US" dirty="0" smtClean="0"/>
              <a:t>　　　　　・経過ふりかえり</a:t>
            </a:r>
            <a:endParaRPr lang="en-US" altLang="ja-JP" dirty="0" smtClean="0"/>
          </a:p>
          <a:p>
            <a:r>
              <a:rPr lang="ja-JP" altLang="en-US" dirty="0" smtClean="0"/>
              <a:t>　　　　　・始動した活動＆一定の＜仕組み＞　　　　　　　　　　　　　　　　　　　　　　　　　　　　　　　</a:t>
            </a:r>
            <a:endParaRPr lang="en-US" altLang="ja-JP" dirty="0" smtClean="0"/>
          </a:p>
          <a:p>
            <a:r>
              <a:rPr lang="en-US" altLang="ja-JP" dirty="0" smtClean="0"/>
              <a:t>14</a:t>
            </a:r>
            <a:r>
              <a:rPr lang="ja-JP" altLang="en-US" dirty="0" smtClean="0"/>
              <a:t>：</a:t>
            </a:r>
            <a:r>
              <a:rPr lang="en-US" altLang="ja-JP" dirty="0" smtClean="0"/>
              <a:t>50</a:t>
            </a:r>
            <a:r>
              <a:rPr lang="ja-JP" altLang="en-US" dirty="0" smtClean="0"/>
              <a:t>　ゲストのみなさんのお話</a:t>
            </a:r>
            <a:endParaRPr lang="en-US" altLang="ja-JP" dirty="0" smtClean="0"/>
          </a:p>
          <a:p>
            <a:r>
              <a:rPr lang="ja-JP" altLang="en-US" dirty="0" smtClean="0"/>
              <a:t>　　　　　・「ありがとう農園」  　　　粂野千代子 </a:t>
            </a:r>
            <a:r>
              <a:rPr lang="ja-JP" altLang="en-US" dirty="0" err="1" smtClean="0"/>
              <a:t>さん</a:t>
            </a:r>
            <a:endParaRPr lang="en-US" altLang="ja-JP" dirty="0" smtClean="0"/>
          </a:p>
          <a:p>
            <a:r>
              <a:rPr lang="ja-JP" altLang="en-US" dirty="0" smtClean="0"/>
              <a:t>　　　　　・「丹波ハピー農園」　　  堀　　 悦雄　</a:t>
            </a:r>
            <a:r>
              <a:rPr lang="ja-JP" altLang="en-US" dirty="0" err="1" smtClean="0"/>
              <a:t>さん</a:t>
            </a:r>
            <a:endParaRPr lang="en-US" altLang="ja-JP" dirty="0" smtClean="0"/>
          </a:p>
          <a:p>
            <a:r>
              <a:rPr lang="ja-JP" altLang="en-US" dirty="0" smtClean="0"/>
              <a:t>　　　　　・「棚田米穀」マコモダケ 中崎　義己　</a:t>
            </a:r>
            <a:r>
              <a:rPr lang="ja-JP" altLang="en-US" dirty="0" err="1" smtClean="0"/>
              <a:t>さん</a:t>
            </a:r>
            <a:endParaRPr lang="en-US" altLang="ja-JP" dirty="0" smtClean="0"/>
          </a:p>
          <a:p>
            <a:r>
              <a:rPr lang="ja-JP" altLang="en-US" dirty="0" smtClean="0"/>
              <a:t>   </a:t>
            </a:r>
            <a:endParaRPr lang="en-US" altLang="ja-JP" dirty="0" smtClean="0"/>
          </a:p>
          <a:p>
            <a:r>
              <a:rPr lang="en-US" altLang="ja-JP" dirty="0" smtClean="0"/>
              <a:t>16</a:t>
            </a:r>
            <a:r>
              <a:rPr lang="ja-JP" altLang="en-US" dirty="0" smtClean="0"/>
              <a:t>：</a:t>
            </a:r>
            <a:r>
              <a:rPr lang="en-US" altLang="ja-JP" dirty="0" smtClean="0"/>
              <a:t>20</a:t>
            </a:r>
            <a:r>
              <a:rPr lang="ja-JP" altLang="en-US" dirty="0" smtClean="0"/>
              <a:t>　意見交換・課題抽出・今後の取組み</a:t>
            </a:r>
            <a:endParaRPr kumimoji="1" lang="en-US" altLang="ja-JP" dirty="0" smtClean="0"/>
          </a:p>
          <a:p>
            <a:r>
              <a:rPr lang="ja-JP" altLang="en-US" dirty="0" smtClean="0"/>
              <a:t>　～　　 グループづくり　スケジュールづくり</a:t>
            </a:r>
            <a:endParaRPr lang="en-US" altLang="ja-JP" dirty="0" smtClean="0"/>
          </a:p>
          <a:p>
            <a:endParaRPr lang="en-US" altLang="ja-JP" dirty="0" smtClean="0"/>
          </a:p>
          <a:p>
            <a:r>
              <a:rPr lang="en-US" altLang="ja-JP" dirty="0" smtClean="0"/>
              <a:t>17</a:t>
            </a:r>
            <a:r>
              <a:rPr lang="ja-JP" altLang="en-US" dirty="0" smtClean="0"/>
              <a:t>：</a:t>
            </a:r>
            <a:r>
              <a:rPr lang="en-US" altLang="ja-JP" dirty="0" smtClean="0"/>
              <a:t>30</a:t>
            </a:r>
            <a:r>
              <a:rPr lang="ja-JP" altLang="en-US" dirty="0" smtClean="0"/>
              <a:t>　終了</a:t>
            </a:r>
            <a:endParaRPr lang="en-US" altLang="ja-JP" dirty="0" smtClean="0"/>
          </a:p>
        </p:txBody>
      </p:sp>
      <p:sp>
        <p:nvSpPr>
          <p:cNvPr id="16" name="テキスト ボックス 15"/>
          <p:cNvSpPr txBox="1"/>
          <p:nvPr/>
        </p:nvSpPr>
        <p:spPr>
          <a:xfrm>
            <a:off x="5724128" y="5425479"/>
            <a:ext cx="2952328" cy="307777"/>
          </a:xfrm>
          <a:prstGeom prst="rect">
            <a:avLst/>
          </a:prstGeom>
          <a:noFill/>
        </p:spPr>
        <p:txBody>
          <a:bodyPr wrap="square" rtlCol="0">
            <a:spAutoFit/>
          </a:bodyPr>
          <a:lstStyle/>
          <a:p>
            <a:r>
              <a:rPr kumimoji="1" lang="ja-JP" altLang="en-US" sz="1400" b="1" dirty="0" smtClean="0"/>
              <a:t>皆さんのご参加をお待ちしております</a:t>
            </a:r>
            <a:endParaRPr kumimoji="1" lang="ja-JP" altLang="en-US" sz="1400" b="1" dirty="0"/>
          </a:p>
        </p:txBody>
      </p:sp>
      <p:cxnSp>
        <p:nvCxnSpPr>
          <p:cNvPr id="18" name="直線コネクタ 17"/>
          <p:cNvCxnSpPr/>
          <p:nvPr/>
        </p:nvCxnSpPr>
        <p:spPr>
          <a:xfrm>
            <a:off x="611560" y="1124744"/>
            <a:ext cx="7776864" cy="0"/>
          </a:xfrm>
          <a:prstGeom prst="line">
            <a:avLst/>
          </a:prstGeom>
          <a:ln/>
        </p:spPr>
        <p:style>
          <a:lnRef idx="3">
            <a:schemeClr val="dk1"/>
          </a:lnRef>
          <a:fillRef idx="0">
            <a:schemeClr val="dk1"/>
          </a:fillRef>
          <a:effectRef idx="2">
            <a:schemeClr val="dk1"/>
          </a:effectRef>
          <a:fontRef idx="minor">
            <a:schemeClr val="tx1"/>
          </a:fontRef>
        </p:style>
      </p:cxnSp>
      <p:sp>
        <p:nvSpPr>
          <p:cNvPr id="11267" name="Rectangle 3"/>
          <p:cNvSpPr>
            <a:spLocks noChangeArrowheads="1"/>
          </p:cNvSpPr>
          <p:nvPr/>
        </p:nvSpPr>
        <p:spPr bwMode="auto">
          <a:xfrm>
            <a:off x="5508104" y="5715252"/>
            <a:ext cx="3420888"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kumimoji="1" lang="ja-JP" altLang="en-US" sz="1100" b="0" i="0" u="none" strike="noStrike" cap="none" normalizeH="0" baseline="0" dirty="0" smtClean="0">
                <a:ln>
                  <a:noFill/>
                </a:ln>
                <a:solidFill>
                  <a:schemeClr val="tx1"/>
                </a:solidFill>
                <a:effectLst/>
                <a:latin typeface="+mj-ea"/>
                <a:ea typeface="+mj-ea"/>
                <a:cs typeface="Times New Roman" pitchFamily="18" charset="0"/>
              </a:rPr>
              <a:t>お申込み・問合せ　</a:t>
            </a:r>
            <a:endParaRPr kumimoji="1" lang="en-US" altLang="ja-JP" sz="1100" b="0" i="0" u="none" strike="noStrike" cap="none" normalizeH="0" baseline="0" dirty="0" smtClean="0">
              <a:ln>
                <a:noFill/>
              </a:ln>
              <a:solidFill>
                <a:schemeClr val="tx1"/>
              </a:solidFill>
              <a:effectLst/>
              <a:latin typeface="+mj-ea"/>
              <a:ea typeface="+mj-ea"/>
              <a:cs typeface="Times New Roman" pitchFamily="18" charset="0"/>
            </a:endParaRPr>
          </a:p>
          <a:p>
            <a:pPr algn="ctr" eaLnBrk="0" fontAlgn="base" hangingPunct="0">
              <a:spcBef>
                <a:spcPct val="0"/>
              </a:spcBef>
              <a:spcAft>
                <a:spcPct val="0"/>
              </a:spcAft>
            </a:pPr>
            <a:r>
              <a:rPr lang="en-US" altLang="ja-JP" sz="1000" dirty="0" smtClean="0">
                <a:latin typeface="+mj-ea"/>
                <a:ea typeface="+mj-ea"/>
                <a:cs typeface="Segoe UI Symbol" pitchFamily="34" charset="0"/>
              </a:rPr>
              <a:t>(</a:t>
            </a:r>
            <a:r>
              <a:rPr lang="ja-JP" altLang="ja-JP" sz="1000" dirty="0" smtClean="0">
                <a:latin typeface="+mj-ea"/>
                <a:ea typeface="+mj-ea"/>
                <a:cs typeface="Segoe UI Symbol" pitchFamily="34" charset="0"/>
              </a:rPr>
              <a:t>公社</a:t>
            </a:r>
            <a:r>
              <a:rPr lang="en-US" altLang="ja-JP" sz="1000" dirty="0" smtClean="0">
                <a:latin typeface="+mj-ea"/>
                <a:ea typeface="+mj-ea"/>
                <a:cs typeface="Segoe UI Symbol" pitchFamily="34" charset="0"/>
              </a:rPr>
              <a:t>)</a:t>
            </a:r>
            <a:r>
              <a:rPr lang="ja-JP" altLang="ja-JP" sz="1000" dirty="0" smtClean="0">
                <a:latin typeface="+mj-ea"/>
                <a:ea typeface="+mj-ea"/>
                <a:cs typeface="Segoe UI Symbol" pitchFamily="34" charset="0"/>
              </a:rPr>
              <a:t>大阪自然環境保全協会</a:t>
            </a:r>
            <a:r>
              <a:rPr lang="ja-JP" altLang="en-US" sz="1000" dirty="0" smtClean="0">
                <a:latin typeface="+mj-ea"/>
                <a:ea typeface="+mj-ea"/>
                <a:cs typeface="Segoe UI Symbol" pitchFamily="34" charset="0"/>
              </a:rPr>
              <a:t>・ＮＰＯ大阪府民環境会議</a:t>
            </a:r>
            <a:endParaRPr lang="ja-JP" altLang="ja-JP" sz="1000" dirty="0" smtClean="0">
              <a:latin typeface="+mj-ea"/>
              <a:ea typeface="+mj-ea"/>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j-ea"/>
                <a:ea typeface="+mj-ea"/>
                <a:cs typeface="Times New Roman" pitchFamily="18" charset="0"/>
              </a:rPr>
              <a:t>＜農空間保全グループ＞</a:t>
            </a:r>
            <a:endParaRPr kumimoji="1" lang="ja-JP" altLang="en-US" sz="1000" b="0" i="0" u="none" strike="noStrike" cap="none" normalizeH="0" baseline="0" dirty="0" smtClean="0">
              <a:ln>
                <a:noFill/>
              </a:ln>
              <a:solidFill>
                <a:schemeClr val="tx1"/>
              </a:solidFill>
              <a:effectLst/>
              <a:latin typeface="+mj-ea"/>
              <a:ea typeface="+mj-ea"/>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j-ea"/>
                <a:ea typeface="+mj-ea"/>
                <a:cs typeface="Times New Roman" pitchFamily="18" charset="0"/>
              </a:rPr>
              <a:t>〒</a:t>
            </a:r>
            <a:r>
              <a:rPr kumimoji="1" lang="en-US" altLang="ja-JP" sz="1000" b="0" i="0" u="none" strike="noStrike" cap="none" normalizeH="0" baseline="0" dirty="0" smtClean="0">
                <a:ln>
                  <a:noFill/>
                </a:ln>
                <a:solidFill>
                  <a:schemeClr val="tx1"/>
                </a:solidFill>
                <a:effectLst/>
                <a:latin typeface="+mj-ea"/>
                <a:ea typeface="+mj-ea"/>
                <a:cs typeface="Times New Roman" pitchFamily="18" charset="0"/>
              </a:rPr>
              <a:t>530-0041</a:t>
            </a:r>
            <a:r>
              <a:rPr kumimoji="1" lang="ja-JP" altLang="en-US" sz="1000" b="0" i="0" u="none" strike="noStrike" cap="none" normalizeH="0" baseline="0" dirty="0" smtClean="0">
                <a:ln>
                  <a:noFill/>
                </a:ln>
                <a:solidFill>
                  <a:schemeClr val="tx1"/>
                </a:solidFill>
                <a:effectLst/>
                <a:latin typeface="+mj-ea"/>
                <a:ea typeface="+mj-ea"/>
                <a:cs typeface="Times New Roman" pitchFamily="18" charset="0"/>
              </a:rPr>
              <a:t>大阪市北区天神橋</a:t>
            </a:r>
            <a:r>
              <a:rPr kumimoji="1" lang="en-US" altLang="ja-JP" sz="1000" b="0" i="0" u="none" strike="noStrike" cap="none" normalizeH="0" baseline="0" dirty="0" smtClean="0">
                <a:ln>
                  <a:noFill/>
                </a:ln>
                <a:solidFill>
                  <a:schemeClr val="tx1"/>
                </a:solidFill>
                <a:effectLst/>
                <a:latin typeface="+mj-ea"/>
                <a:ea typeface="+mj-ea"/>
                <a:cs typeface="Times New Roman" pitchFamily="18" charset="0"/>
              </a:rPr>
              <a:t>1-9-13</a:t>
            </a:r>
            <a:r>
              <a:rPr kumimoji="1" lang="ja-JP" altLang="en-US" sz="1000" b="0" i="0" u="none" strike="noStrike" cap="none" normalizeH="0" baseline="0" dirty="0" smtClean="0">
                <a:ln>
                  <a:noFill/>
                </a:ln>
                <a:solidFill>
                  <a:schemeClr val="tx1"/>
                </a:solidFill>
                <a:effectLst/>
                <a:latin typeface="+mj-ea"/>
                <a:ea typeface="+mj-ea"/>
                <a:cs typeface="Times New Roman" pitchFamily="18" charset="0"/>
              </a:rPr>
              <a:t>　</a:t>
            </a:r>
            <a:endParaRPr kumimoji="1" lang="en-US" altLang="ja-JP" sz="1000" b="0" i="0" u="none" strike="noStrike" cap="none" normalizeH="0" baseline="0" dirty="0" smtClean="0">
              <a:ln>
                <a:noFill/>
              </a:ln>
              <a:solidFill>
                <a:schemeClr val="tx1"/>
              </a:solidFill>
              <a:effectLst/>
              <a:latin typeface="+mj-ea"/>
              <a:ea typeface="+mj-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j-ea"/>
                <a:ea typeface="+mj-ea"/>
                <a:cs typeface="Times New Roman" pitchFamily="18" charset="0"/>
              </a:rPr>
              <a:t>TEL 06-6242-8720 / FAX 06-6881-8103</a:t>
            </a:r>
            <a:endParaRPr kumimoji="1" lang="en-US" altLang="ja-JP" sz="1000" b="0" i="0" u="none" strike="noStrike" cap="none" normalizeH="0" baseline="0" dirty="0" smtClean="0">
              <a:ln>
                <a:noFill/>
              </a:ln>
              <a:solidFill>
                <a:schemeClr val="tx1"/>
              </a:solidFill>
              <a:effectLst/>
              <a:latin typeface="+mj-ea"/>
              <a:ea typeface="+mj-ea"/>
              <a:cs typeface="ＭＳ Ｐゴシック" pitchFamily="50" charset="-128"/>
            </a:endParaRPr>
          </a:p>
        </p:txBody>
      </p:sp>
      <p:pic>
        <p:nvPicPr>
          <p:cNvPr id="1026" name="Picture 2" descr="https://attachment.outlook.office.net/owa/motty.k4706@outlook.jp/service.svc/s/GetAttachmentThumbnail?id=AQMkADAwATM3ZmYAZS1jZGI4LWRhNDYtMDACLTAwCgBGAAADodYM4KiEb0SczU2HBPN2CQcAbBBdse%2FgrUmuxrYFSCyz1wAAAgEMAAAAbBBdse%2FgrUmuxrYFSCyz1wAAAGvVrVgAAAABEgAQAHxwTQtLb25CmH9Kh9MZsSM%3D&amp;thumbnailType=2&amp;X-OWA-CANARY=naaqXDFm8EWMRRdtmwAG7uC6u5V7KdQYpR7KH6nDMnsCtu_GgIGaAsezMSuG9geugkF-eN7clgA.&amp;token=2f74a032-e461-418c-be62-63bfdd51db0d&amp;owa=outlook.live.com&amp;isc=1"/>
          <p:cNvPicPr>
            <a:picLocks noChangeAspect="1" noChangeArrowheads="1"/>
          </p:cNvPicPr>
          <p:nvPr/>
        </p:nvPicPr>
        <p:blipFill>
          <a:blip r:embed="rId2" cstate="print">
            <a:lum bright="10000"/>
          </a:blip>
          <a:srcRect/>
          <a:stretch>
            <a:fillRect/>
          </a:stretch>
        </p:blipFill>
        <p:spPr bwMode="auto">
          <a:xfrm>
            <a:off x="5796136" y="3717032"/>
            <a:ext cx="2820821" cy="1683568"/>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152</Words>
  <Application>Microsoft Office PowerPoint</Application>
  <PresentationFormat>画面に合わせる (4:3)</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里山農空間からの恵みを……　　　　　　　　　　　　OPENcafé 　未来への～自然と農 保全の仕組みづくり～ ミーティング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農保全　～シンポジウム～</dc:title>
  <dc:creator>通常使用（普段の利用者）</dc:creator>
  <cp:lastModifiedBy>大阪府民環境会議</cp:lastModifiedBy>
  <cp:revision>49</cp:revision>
  <cp:lastPrinted>2017-01-04T06:19:43Z</cp:lastPrinted>
  <dcterms:created xsi:type="dcterms:W3CDTF">2016-12-21T04:01:56Z</dcterms:created>
  <dcterms:modified xsi:type="dcterms:W3CDTF">2017-01-10T13:32:14Z</dcterms:modified>
</cp:coreProperties>
</file>